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0080625" cy="6480175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11" d="100"/>
          <a:sy n="111" d="100"/>
        </p:scale>
        <p:origin x="312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907200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04000" y="3479400"/>
            <a:ext cx="907200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442692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152680" y="1516320"/>
            <a:ext cx="442692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04000" y="3479400"/>
            <a:ext cx="442692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152680" y="3479400"/>
            <a:ext cx="442692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292104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571560" y="1516320"/>
            <a:ext cx="292104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6639120" y="1516320"/>
            <a:ext cx="292104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04000" y="3479400"/>
            <a:ext cx="292104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571560" y="3479400"/>
            <a:ext cx="292104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6639120" y="3479400"/>
            <a:ext cx="292104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04000" y="1516320"/>
            <a:ext cx="9072000" cy="375804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9072000" cy="3758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4426920" cy="3758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152680" y="1516320"/>
            <a:ext cx="4426920" cy="3758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04000" y="258480"/>
            <a:ext cx="9072000" cy="50158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442692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152680" y="1516320"/>
            <a:ext cx="4426920" cy="3758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04000" y="3479400"/>
            <a:ext cx="442692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4426920" cy="3758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152680" y="1516320"/>
            <a:ext cx="442692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152680" y="3479400"/>
            <a:ext cx="442692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442692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152680" y="1516320"/>
            <a:ext cx="442692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04000" y="3479400"/>
            <a:ext cx="9072000" cy="17924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04000" y="258480"/>
            <a:ext cx="9072000" cy="108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Click to edit the title text format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04000" y="1516320"/>
            <a:ext cx="9072000" cy="3758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Click to edit the outline text format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Second Outline Level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Third Outline Level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Fourth Outline Level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Fifth Outline Level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Sixth Outline Level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Seventh Outline Level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360000" y="4932000"/>
            <a:ext cx="5578200" cy="806400"/>
          </a:xfrm>
          <a:prstGeom prst="rect">
            <a:avLst/>
          </a:prstGeom>
          <a:solidFill>
            <a:srgbClr val="99CC99"/>
          </a:solidFill>
          <a:ln>
            <a:solidFill>
              <a:srgbClr val="003300"/>
            </a:solidFill>
          </a:ln>
          <a:effectLst>
            <a:outerShdw dist="101823" dir="2700000">
              <a:srgbClr val="808080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336633"/>
                </a:solidFill>
                <a:latin typeface="Calibri"/>
                <a:ea typeface="DejaVu Sans"/>
              </a:rPr>
              <a:t>App Specific Event </a:t>
            </a:r>
            <a:endParaRPr lang="en-US" sz="16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336633"/>
                </a:solidFill>
                <a:latin typeface="Calibri"/>
                <a:ea typeface="DejaVu Sans"/>
              </a:rPr>
              <a:t>Subscribers</a:t>
            </a:r>
            <a:endParaRPr lang="en-US" sz="1600" b="0" strike="noStrike" spc="-1">
              <a:latin typeface="Arial"/>
            </a:endParaRPr>
          </a:p>
        </p:txBody>
      </p:sp>
      <p:sp>
        <p:nvSpPr>
          <p:cNvPr id="39" name="CustomShape 2"/>
          <p:cNvSpPr/>
          <p:nvPr/>
        </p:nvSpPr>
        <p:spPr>
          <a:xfrm>
            <a:off x="2233440" y="504000"/>
            <a:ext cx="3704760" cy="1765800"/>
          </a:xfrm>
          <a:prstGeom prst="rect">
            <a:avLst/>
          </a:prstGeom>
          <a:gradFill rotWithShape="0">
            <a:gsLst>
              <a:gs pos="0">
                <a:srgbClr val="ABBDDB"/>
              </a:gs>
              <a:gs pos="100000">
                <a:srgbClr val="9DB2D4"/>
              </a:gs>
            </a:gsLst>
            <a:lin ang="5400000"/>
          </a:gradFill>
          <a:ln>
            <a:solidFill>
              <a:srgbClr val="4F81BD"/>
            </a:solidFill>
          </a:ln>
          <a:effectLst>
            <a:outerShdw blurRad="40000" dist="2016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600" b="0" strike="noStrike" spc="-1">
                <a:solidFill>
                  <a:srgbClr val="1F497D"/>
                </a:solidFill>
                <a:latin typeface="Calibri"/>
                <a:ea typeface="DejaVu Sans"/>
              </a:rPr>
              <a:t>Interaction</a:t>
            </a:r>
            <a:endParaRPr lang="en-US" sz="1600" b="0" strike="noStrike" spc="-1">
              <a:latin typeface="Arial"/>
            </a:endParaRPr>
          </a:p>
        </p:txBody>
      </p:sp>
      <p:sp>
        <p:nvSpPr>
          <p:cNvPr id="40" name="CustomShape 3"/>
          <p:cNvSpPr/>
          <p:nvPr/>
        </p:nvSpPr>
        <p:spPr>
          <a:xfrm>
            <a:off x="335520" y="504000"/>
            <a:ext cx="1406880" cy="1779120"/>
          </a:xfrm>
          <a:prstGeom prst="rect">
            <a:avLst/>
          </a:prstGeom>
          <a:gradFill rotWithShape="0">
            <a:gsLst>
              <a:gs pos="0">
                <a:srgbClr val="9D9D9D"/>
              </a:gs>
              <a:gs pos="100000">
                <a:srgbClr val="909090"/>
              </a:gs>
            </a:gsLst>
            <a:lin ang="5400000"/>
          </a:gradFill>
          <a:ln>
            <a:solidFill>
              <a:srgbClr val="000000"/>
            </a:solidFill>
          </a:ln>
          <a:effectLst>
            <a:outerShdw blurRad="40000" dist="2016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GB" sz="1600" b="0" strike="noStrike" spc="-1">
                <a:solidFill>
                  <a:srgbClr val="FFFFFF"/>
                </a:solidFill>
                <a:latin typeface="Calibri"/>
                <a:ea typeface="DejaVu Sans"/>
              </a:rPr>
              <a:t>Command</a:t>
            </a:r>
            <a:endParaRPr lang="en-US" sz="16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endParaRPr lang="en-US" sz="16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lang="en-GB" sz="1200" b="0" strike="noStrike" spc="-1">
                <a:solidFill>
                  <a:srgbClr val="FFFFFF"/>
                </a:solidFill>
                <a:latin typeface="Calibri"/>
                <a:ea typeface="DejaVu Sans"/>
              </a:rPr>
              <a:t>(intention to execute)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41" name="CustomShape 4"/>
          <p:cNvSpPr/>
          <p:nvPr/>
        </p:nvSpPr>
        <p:spPr>
          <a:xfrm>
            <a:off x="2520000" y="864000"/>
            <a:ext cx="1494720" cy="1296000"/>
          </a:xfrm>
          <a:prstGeom prst="rect">
            <a:avLst/>
          </a:prstGeom>
          <a:solidFill>
            <a:srgbClr val="4F81BD"/>
          </a:solidFill>
          <a:ln>
            <a:solidFill>
              <a:srgbClr val="3A5F8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GB" sz="1600" b="0" strike="noStrike" spc="-1">
                <a:solidFill>
                  <a:srgbClr val="FFFFFF"/>
                </a:solidFill>
                <a:latin typeface="Calibri"/>
                <a:ea typeface="DejaVu Sans"/>
              </a:rPr>
              <a:t>Member</a:t>
            </a:r>
            <a:br/>
            <a:r>
              <a:rPr lang="en-GB" sz="1600" b="0" strike="noStrike" spc="-1">
                <a:solidFill>
                  <a:srgbClr val="FFFFFF"/>
                </a:solidFill>
                <a:latin typeface="Calibri"/>
                <a:ea typeface="DejaVu Sans"/>
              </a:rPr>
              <a:t>Execution</a:t>
            </a:r>
            <a:endParaRPr lang="en-US" sz="16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endParaRPr lang="en-US" sz="16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lang="en-GB" sz="1200" b="0" strike="noStrike" spc="-1">
                <a:solidFill>
                  <a:srgbClr val="FFFFFF"/>
                </a:solidFill>
                <a:latin typeface="Calibri"/>
                <a:ea typeface="DejaVu Sans"/>
              </a:rPr>
              <a:t>action invocation</a:t>
            </a:r>
            <a:br/>
            <a:r>
              <a:rPr lang="en-GB" sz="1200" b="0" strike="noStrike" spc="-1">
                <a:solidFill>
                  <a:srgbClr val="FFFFFF"/>
                </a:solidFill>
                <a:latin typeface="Calibri"/>
                <a:ea typeface="DejaVu Sans"/>
              </a:rPr>
              <a:t>or</a:t>
            </a:r>
            <a:br/>
            <a:r>
              <a:rPr lang="en-GB" sz="1200" b="0" strike="noStrike" spc="-1">
                <a:solidFill>
                  <a:srgbClr val="FFFFFF"/>
                </a:solidFill>
                <a:latin typeface="Calibri"/>
                <a:ea typeface="DejaVu Sans"/>
              </a:rPr>
              <a:t>property edit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42" name="CustomShape 5"/>
          <p:cNvSpPr/>
          <p:nvPr/>
        </p:nvSpPr>
        <p:spPr>
          <a:xfrm>
            <a:off x="4572000" y="5077440"/>
            <a:ext cx="1114560" cy="573120"/>
          </a:xfrm>
          <a:prstGeom prst="rect">
            <a:avLst/>
          </a:prstGeom>
          <a:solidFill>
            <a:srgbClr val="669966"/>
          </a:solidFill>
          <a:ln>
            <a:solidFill>
              <a:srgbClr val="663399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GB" sz="1200" b="0" strike="noStrike" spc="-1">
                <a:solidFill>
                  <a:srgbClr val="FFFFFF"/>
                </a:solidFill>
                <a:latin typeface="Calibri"/>
                <a:ea typeface="DejaVu Sans"/>
              </a:rPr>
              <a:t>Abstract</a:t>
            </a:r>
            <a:endParaRPr lang="en-US" sz="12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lang="en-GB" sz="1200" b="0" strike="noStrike" spc="-1">
                <a:solidFill>
                  <a:srgbClr val="FFFFFF"/>
                </a:solidFill>
                <a:latin typeface="Calibri"/>
                <a:ea typeface="DejaVu Sans"/>
              </a:rPr>
              <a:t>LifecycleEvent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43" name="CustomShape 6"/>
          <p:cNvSpPr/>
          <p:nvPr/>
        </p:nvSpPr>
        <p:spPr>
          <a:xfrm>
            <a:off x="2880000" y="3535920"/>
            <a:ext cx="3058200" cy="835920"/>
          </a:xfrm>
          <a:prstGeom prst="rect">
            <a:avLst/>
          </a:prstGeom>
          <a:noFill/>
          <a:ln>
            <a:solidFill>
              <a:srgbClr val="6633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663399"/>
                </a:solidFill>
                <a:latin typeface="Calibri"/>
                <a:ea typeface="DejaVu Sans"/>
              </a:rPr>
              <a:t>EntityChangeTracker</a:t>
            </a:r>
            <a:endParaRPr lang="en-US" sz="1600" b="0" strike="noStrike" spc="-1">
              <a:latin typeface="Arial"/>
            </a:endParaRPr>
          </a:p>
        </p:txBody>
      </p:sp>
      <p:sp>
        <p:nvSpPr>
          <p:cNvPr id="44" name="CustomShape 7"/>
          <p:cNvSpPr/>
          <p:nvPr/>
        </p:nvSpPr>
        <p:spPr>
          <a:xfrm>
            <a:off x="3420000" y="3904920"/>
            <a:ext cx="2065320" cy="377280"/>
          </a:xfrm>
          <a:prstGeom prst="rect">
            <a:avLst/>
          </a:prstGeom>
          <a:solidFill>
            <a:srgbClr val="996699"/>
          </a:solidFill>
          <a:ln>
            <a:solidFill>
              <a:srgbClr val="663399"/>
            </a:solidFill>
          </a:ln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GB" sz="1600" b="0" strike="noStrike" spc="-1">
                <a:solidFill>
                  <a:srgbClr val="FFFFFF"/>
                </a:solidFill>
                <a:latin typeface="Calibri"/>
                <a:ea typeface="Courier New"/>
              </a:rPr>
              <a:t>Entity Change Records</a:t>
            </a:r>
            <a:endParaRPr lang="en-US" sz="1600" b="0" strike="noStrike" spc="-1">
              <a:latin typeface="Arial"/>
            </a:endParaRPr>
          </a:p>
        </p:txBody>
      </p:sp>
      <p:sp>
        <p:nvSpPr>
          <p:cNvPr id="45" name="CustomShape 8"/>
          <p:cNvSpPr/>
          <p:nvPr/>
        </p:nvSpPr>
        <p:spPr>
          <a:xfrm>
            <a:off x="2996280" y="3186720"/>
            <a:ext cx="2180520" cy="2577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F79646"/>
                </a:solidFill>
                <a:latin typeface="Calibri"/>
                <a:ea typeface="DejaVu Sans"/>
              </a:rPr>
              <a:t>enlist</a:t>
            </a:r>
            <a:r>
              <a:rPr lang="en-GB" sz="1100" b="0" strike="noStrike" spc="-1" baseline="33000">
                <a:solidFill>
                  <a:srgbClr val="F79646"/>
                </a:solidFill>
                <a:latin typeface="Calibri"/>
                <a:ea typeface="DejaVu Sans"/>
              </a:rPr>
              <a:t>3</a:t>
            </a:r>
            <a:r>
              <a:rPr lang="en-GB" sz="1100" b="0" strike="noStrike" spc="-1">
                <a:solidFill>
                  <a:srgbClr val="F79646"/>
                </a:solidFill>
                <a:latin typeface="Calibri"/>
                <a:ea typeface="DejaVu Sans"/>
              </a:rPr>
              <a:t> entities as they are modified</a:t>
            </a:r>
            <a:endParaRPr lang="en-US" sz="1100" b="0" strike="noStrike" spc="-1">
              <a:latin typeface="Arial"/>
            </a:endParaRPr>
          </a:p>
        </p:txBody>
      </p:sp>
      <p:sp>
        <p:nvSpPr>
          <p:cNvPr id="46" name="CustomShape 9"/>
          <p:cNvSpPr/>
          <p:nvPr/>
        </p:nvSpPr>
        <p:spPr>
          <a:xfrm>
            <a:off x="213840" y="144000"/>
            <a:ext cx="5904360" cy="2280960"/>
          </a:xfrm>
          <a:prstGeom prst="rect">
            <a:avLst/>
          </a:prstGeom>
          <a:noFill/>
          <a:ln>
            <a:solidFill>
              <a:srgbClr val="3A5F8B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1F497D"/>
                </a:solidFill>
                <a:latin typeface="Calibri"/>
                <a:ea typeface="DejaVu Sans"/>
              </a:rPr>
              <a:t>InteractionContext</a:t>
            </a:r>
            <a:endParaRPr lang="en-US" sz="1600" b="0" strike="noStrike" spc="-1">
              <a:latin typeface="Arial"/>
            </a:endParaRPr>
          </a:p>
        </p:txBody>
      </p:sp>
      <p:sp>
        <p:nvSpPr>
          <p:cNvPr id="47" name="CustomShape 10"/>
          <p:cNvSpPr/>
          <p:nvPr/>
        </p:nvSpPr>
        <p:spPr>
          <a:xfrm>
            <a:off x="6294600" y="833760"/>
            <a:ext cx="1587600" cy="496440"/>
          </a:xfrm>
          <a:prstGeom prst="rect">
            <a:avLst/>
          </a:prstGeom>
          <a:solidFill>
            <a:srgbClr val="FFFFFF"/>
          </a:solidFill>
          <a:ln>
            <a:solidFill>
              <a:srgbClr val="336699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200" b="0" i="1" strike="noStrike" spc="-1">
                <a:solidFill>
                  <a:srgbClr val="336699"/>
                </a:solidFill>
                <a:latin typeface="Calibri"/>
                <a:ea typeface="DejaVu Sans"/>
              </a:rPr>
              <a:t>Execution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336699"/>
                </a:solidFill>
                <a:latin typeface="Calibri"/>
                <a:ea typeface="DejaVu Sans"/>
              </a:rPr>
              <a:t>Publisher</a:t>
            </a:r>
            <a:br/>
            <a:endParaRPr lang="en-US" sz="1600" b="0" strike="noStrike" spc="-1">
              <a:latin typeface="Arial"/>
            </a:endParaRPr>
          </a:p>
        </p:txBody>
      </p:sp>
      <p:sp>
        <p:nvSpPr>
          <p:cNvPr id="48" name="CustomShape 11"/>
          <p:cNvSpPr/>
          <p:nvPr/>
        </p:nvSpPr>
        <p:spPr>
          <a:xfrm>
            <a:off x="6330600" y="3205440"/>
            <a:ext cx="1631880" cy="548640"/>
          </a:xfrm>
          <a:prstGeom prst="rect">
            <a:avLst/>
          </a:prstGeom>
          <a:solidFill>
            <a:srgbClr val="FFFFFF"/>
          </a:solidFill>
          <a:ln>
            <a:solidFill>
              <a:srgbClr val="8064A2"/>
            </a:solidFill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200" b="0" i="1" strike="noStrike" spc="-1">
                <a:solidFill>
                  <a:srgbClr val="8064A2"/>
                </a:solidFill>
                <a:latin typeface="Calibri"/>
                <a:ea typeface="DejaVu Sans"/>
              </a:rPr>
              <a:t>EntityPropertyChange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8064A2"/>
                </a:solidFill>
                <a:latin typeface="Calibri"/>
                <a:ea typeface="DejaVu Sans"/>
              </a:rPr>
              <a:t>Publisher</a:t>
            </a:r>
            <a:endParaRPr lang="en-US" sz="1600" b="0" strike="noStrike" spc="-1">
              <a:latin typeface="Arial"/>
            </a:endParaRPr>
          </a:p>
        </p:txBody>
      </p:sp>
      <p:sp>
        <p:nvSpPr>
          <p:cNvPr id="49" name="CustomShape 12"/>
          <p:cNvSpPr/>
          <p:nvPr/>
        </p:nvSpPr>
        <p:spPr>
          <a:xfrm>
            <a:off x="6179760" y="233280"/>
            <a:ext cx="1584642" cy="59871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336699"/>
                </a:solidFill>
                <a:latin typeface="Calibri"/>
                <a:ea typeface="DejaVu Sans"/>
              </a:rPr>
              <a:t>publish</a:t>
            </a:r>
            <a:r>
              <a:rPr lang="en-GB" sz="1100" b="0" strike="noStrike" spc="-1" baseline="33000">
                <a:solidFill>
                  <a:srgbClr val="666666"/>
                </a:solidFill>
                <a:latin typeface="Calibri"/>
                <a:ea typeface="DejaVu Sans"/>
              </a:rPr>
              <a:t>2</a:t>
            </a:r>
            <a:r>
              <a:rPr lang="en-GB" sz="1100" b="0" strike="noStrike" spc="-1">
                <a:solidFill>
                  <a:srgbClr val="336699"/>
                </a:solidFill>
                <a:latin typeface="Calibri"/>
                <a:ea typeface="DejaVu Sans"/>
              </a:rPr>
              <a:t> each execution</a:t>
            </a:r>
            <a:br/>
            <a:r>
              <a:rPr lang="en-GB" sz="1100" b="0" strike="noStrike" spc="-1">
                <a:solidFill>
                  <a:srgbClr val="336699"/>
                </a:solidFill>
                <a:latin typeface="Calibri"/>
                <a:ea typeface="DejaVu Sans"/>
              </a:rPr>
              <a:t>immediately when it</a:t>
            </a:r>
            <a:endParaRPr lang="en-US" sz="11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336699"/>
                </a:solidFill>
                <a:latin typeface="Calibri"/>
                <a:ea typeface="DejaVu Sans"/>
              </a:rPr>
              <a:t>completes</a:t>
            </a:r>
            <a:endParaRPr lang="en-US" sz="1100" b="0" strike="noStrike" spc="-1">
              <a:latin typeface="Arial"/>
            </a:endParaRPr>
          </a:p>
        </p:txBody>
      </p:sp>
      <p:sp>
        <p:nvSpPr>
          <p:cNvPr id="50" name="CustomShape 13"/>
          <p:cNvSpPr/>
          <p:nvPr/>
        </p:nvSpPr>
        <p:spPr>
          <a:xfrm flipV="1">
            <a:off x="5485320" y="3741840"/>
            <a:ext cx="992880" cy="397800"/>
          </a:xfrm>
          <a:prstGeom prst="curvedConnector2">
            <a:avLst/>
          </a:prstGeom>
          <a:noFill/>
          <a:ln w="19050">
            <a:solidFill>
              <a:schemeClr val="accent4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1" name="CustomShape 14"/>
          <p:cNvSpPr/>
          <p:nvPr/>
        </p:nvSpPr>
        <p:spPr>
          <a:xfrm>
            <a:off x="6237000" y="3946320"/>
            <a:ext cx="1530000" cy="5918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8064A2"/>
                </a:solidFill>
                <a:latin typeface="Calibri"/>
                <a:ea typeface="DejaVu Sans"/>
              </a:rPr>
              <a:t>publish enlisted records</a:t>
            </a:r>
            <a:br/>
            <a:r>
              <a:rPr lang="en-GB" sz="1100" b="0" strike="noStrike" spc="-1">
                <a:solidFill>
                  <a:srgbClr val="8064A2"/>
                </a:solidFill>
                <a:latin typeface="Calibri"/>
                <a:ea typeface="DejaVu Sans"/>
              </a:rPr>
              <a:t>during pre-commit</a:t>
            </a:r>
            <a:endParaRPr lang="en-US" sz="11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8064A2"/>
                </a:solidFill>
                <a:latin typeface="Calibri"/>
                <a:ea typeface="DejaVu Sans"/>
              </a:rPr>
              <a:t>of current transaction</a:t>
            </a:r>
            <a:endParaRPr lang="en-US" sz="1100" b="0" strike="noStrike" spc="-1">
              <a:latin typeface="Arial"/>
            </a:endParaRPr>
          </a:p>
        </p:txBody>
      </p:sp>
      <p:sp>
        <p:nvSpPr>
          <p:cNvPr id="52" name="CustomShape 15"/>
          <p:cNvSpPr/>
          <p:nvPr/>
        </p:nvSpPr>
        <p:spPr>
          <a:xfrm>
            <a:off x="3024000" y="4409280"/>
            <a:ext cx="2014560" cy="4244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GB" sz="1100" b="0" strike="noStrike" spc="-1">
                <a:solidFill>
                  <a:srgbClr val="666699"/>
                </a:solidFill>
                <a:latin typeface="Calibri"/>
                <a:ea typeface="DejaVu Sans"/>
              </a:rPr>
              <a:t>broadcast pre- and post-events</a:t>
            </a:r>
            <a:endParaRPr lang="en-US" sz="11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lang="en-GB" sz="1100" b="0" strike="noStrike" spc="-1">
                <a:solidFill>
                  <a:srgbClr val="666699"/>
                </a:solidFill>
                <a:latin typeface="Calibri"/>
                <a:ea typeface="DejaVu Sans"/>
              </a:rPr>
              <a:t>through EventBus</a:t>
            </a:r>
            <a:endParaRPr lang="en-US" sz="1100" b="0" strike="noStrike" spc="-1">
              <a:latin typeface="Arial"/>
            </a:endParaRPr>
          </a:p>
        </p:txBody>
      </p:sp>
      <p:sp>
        <p:nvSpPr>
          <p:cNvPr id="53" name="CustomShape 16"/>
          <p:cNvSpPr/>
          <p:nvPr/>
        </p:nvSpPr>
        <p:spPr>
          <a:xfrm>
            <a:off x="6215400" y="1609846"/>
            <a:ext cx="1305976" cy="59871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666666"/>
                </a:solidFill>
                <a:latin typeface="Calibri"/>
                <a:ea typeface="DejaVu Sans"/>
              </a:rPr>
              <a:t>publish</a:t>
            </a:r>
            <a:r>
              <a:rPr lang="en-GB" sz="1100" b="0" strike="noStrike" spc="-1" baseline="33000">
                <a:solidFill>
                  <a:srgbClr val="336699"/>
                </a:solidFill>
                <a:latin typeface="Calibri"/>
                <a:ea typeface="DejaVu Sans"/>
              </a:rPr>
              <a:t>1</a:t>
            </a:r>
            <a:r>
              <a:rPr lang="en-GB" sz="1100" b="0" strike="noStrike" spc="-1">
                <a:solidFill>
                  <a:srgbClr val="666666"/>
                </a:solidFill>
                <a:latin typeface="Calibri"/>
                <a:ea typeface="DejaVu Sans"/>
              </a:rPr>
              <a:t> command</a:t>
            </a:r>
            <a:endParaRPr lang="en-US" sz="11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666666"/>
                </a:solidFill>
                <a:latin typeface="Calibri"/>
                <a:ea typeface="DejaVu Sans"/>
              </a:rPr>
              <a:t>prior to interaction;</a:t>
            </a:r>
            <a:br>
              <a:rPr lang="en-GB" sz="1100" b="0" strike="noStrike" spc="-1">
                <a:solidFill>
                  <a:srgbClr val="666666"/>
                </a:solidFill>
                <a:latin typeface="Calibri"/>
                <a:ea typeface="DejaVu Sans"/>
              </a:rPr>
            </a:br>
            <a:r>
              <a:rPr lang="en-GB" sz="1100" b="0" strike="noStrike" spc="-1">
                <a:solidFill>
                  <a:srgbClr val="666666"/>
                </a:solidFill>
                <a:latin typeface="Calibri"/>
                <a:ea typeface="DejaVu Sans"/>
              </a:rPr>
              <a:t>update at end</a:t>
            </a:r>
            <a:endParaRPr lang="en-US" sz="1100" b="0" strike="noStrike" spc="-1">
              <a:latin typeface="Arial"/>
            </a:endParaRPr>
          </a:p>
        </p:txBody>
      </p:sp>
      <p:sp>
        <p:nvSpPr>
          <p:cNvPr id="54" name="CustomShape 17"/>
          <p:cNvSpPr/>
          <p:nvPr/>
        </p:nvSpPr>
        <p:spPr>
          <a:xfrm>
            <a:off x="4802400" y="1387440"/>
            <a:ext cx="1100160" cy="5918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GB" sz="1100" b="0" strike="noStrike" spc="-1">
                <a:solidFill>
                  <a:srgbClr val="003366"/>
                </a:solidFill>
                <a:latin typeface="Calibri"/>
                <a:ea typeface="DejaVu Sans"/>
              </a:rPr>
              <a:t>Sub-executions</a:t>
            </a:r>
            <a:br/>
            <a:r>
              <a:rPr lang="en-GB" sz="1100" b="0" strike="noStrike" spc="-1">
                <a:solidFill>
                  <a:srgbClr val="003366"/>
                </a:solidFill>
                <a:latin typeface="Calibri"/>
                <a:ea typeface="DejaVu Sans"/>
              </a:rPr>
              <a:t>via</a:t>
            </a:r>
            <a:br/>
            <a:r>
              <a:rPr lang="en-GB" sz="1100" b="0" strike="noStrike" spc="-1">
                <a:solidFill>
                  <a:srgbClr val="003366"/>
                </a:solidFill>
                <a:latin typeface="Calibri"/>
                <a:ea typeface="DejaVu Sans"/>
              </a:rPr>
              <a:t>WrapperFactory</a:t>
            </a:r>
            <a:endParaRPr lang="en-US" sz="1100" b="0" strike="noStrike" spc="-1">
              <a:latin typeface="Arial"/>
            </a:endParaRPr>
          </a:p>
        </p:txBody>
      </p:sp>
      <p:sp>
        <p:nvSpPr>
          <p:cNvPr id="55" name="CustomShape 18"/>
          <p:cNvSpPr/>
          <p:nvPr/>
        </p:nvSpPr>
        <p:spPr>
          <a:xfrm>
            <a:off x="7784640" y="3516840"/>
            <a:ext cx="493560" cy="575640"/>
          </a:xfrm>
          <a:prstGeom prst="curvedConnector2">
            <a:avLst/>
          </a:prstGeom>
          <a:noFill/>
          <a:ln w="19050">
            <a:solidFill>
              <a:schemeClr val="accent4">
                <a:lumMod val="75000"/>
              </a:schemeClr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6" name="CustomShape 19"/>
          <p:cNvSpPr/>
          <p:nvPr/>
        </p:nvSpPr>
        <p:spPr>
          <a:xfrm rot="5400000" flipV="1">
            <a:off x="3855960" y="1239480"/>
            <a:ext cx="1125000" cy="692280"/>
          </a:xfrm>
          <a:prstGeom prst="curvedUpArrow">
            <a:avLst>
              <a:gd name="adj1" fmla="val 25000"/>
              <a:gd name="adj2" fmla="val 50000"/>
              <a:gd name="adj3" fmla="val 25000"/>
            </a:avLst>
          </a:prstGeom>
          <a:noFill/>
          <a:ln w="22225">
            <a:solidFill>
              <a:srgbClr val="4F81BD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7" name="CustomShape 20"/>
          <p:cNvSpPr/>
          <p:nvPr/>
        </p:nvSpPr>
        <p:spPr>
          <a:xfrm flipH="1">
            <a:off x="1742040" y="1159200"/>
            <a:ext cx="487080" cy="360"/>
          </a:xfrm>
          <a:custGeom>
            <a:avLst/>
            <a:gdLst/>
            <a:ahLst/>
            <a:cxn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>
            <a:solidFill>
              <a:srgbClr val="4F81BD"/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58" name="CustomShape 21"/>
          <p:cNvSpPr/>
          <p:nvPr/>
        </p:nvSpPr>
        <p:spPr>
          <a:xfrm>
            <a:off x="332640" y="3107160"/>
            <a:ext cx="1046880" cy="718200"/>
          </a:xfrm>
          <a:prstGeom prst="rect">
            <a:avLst/>
          </a:prstGeom>
          <a:gradFill rotWithShape="0">
            <a:gsLst>
              <a:gs pos="0">
                <a:srgbClr val="9D9D9D"/>
              </a:gs>
              <a:gs pos="100000">
                <a:srgbClr val="909090"/>
              </a:gs>
            </a:gsLst>
            <a:lin ang="5400000"/>
          </a:gradFill>
          <a:ln>
            <a:solidFill>
              <a:srgbClr val="000000"/>
            </a:solidFill>
          </a:ln>
          <a:effectLst>
            <a:outerShdw blurRad="40000" dist="20160" dir="5400000" rotWithShape="0">
              <a:srgbClr val="000000">
                <a:alpha val="38000"/>
              </a:srgbClr>
            </a:outerShdw>
          </a:effectLst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GB" sz="1600" b="0" strike="noStrike" spc="-1">
                <a:solidFill>
                  <a:srgbClr val="FFFFFF"/>
                </a:solidFill>
                <a:latin typeface="Calibri"/>
                <a:ea typeface="DejaVu Sans"/>
              </a:rPr>
              <a:t>Child</a:t>
            </a:r>
            <a:br/>
            <a:r>
              <a:rPr lang="en-GB" sz="1600" b="0" strike="noStrike" spc="-1">
                <a:solidFill>
                  <a:srgbClr val="FFFFFF"/>
                </a:solidFill>
                <a:latin typeface="Calibri"/>
                <a:ea typeface="DejaVu Sans"/>
              </a:rPr>
              <a:t>Command</a:t>
            </a:r>
            <a:endParaRPr lang="en-US" sz="1600" b="0" strike="noStrike" spc="-1">
              <a:latin typeface="Arial"/>
            </a:endParaRPr>
          </a:p>
        </p:txBody>
      </p:sp>
      <p:sp>
        <p:nvSpPr>
          <p:cNvPr id="59" name="CustomShape 22"/>
          <p:cNvSpPr/>
          <p:nvPr/>
        </p:nvSpPr>
        <p:spPr>
          <a:xfrm>
            <a:off x="4196520" y="972000"/>
            <a:ext cx="2101680" cy="147960"/>
          </a:xfrm>
          <a:prstGeom prst="curvedConnector2">
            <a:avLst/>
          </a:prstGeom>
          <a:noFill/>
          <a:ln w="19050">
            <a:solidFill>
              <a:srgbClr val="336699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0" name="CustomShape 23"/>
          <p:cNvSpPr/>
          <p:nvPr/>
        </p:nvSpPr>
        <p:spPr>
          <a:xfrm>
            <a:off x="8640000" y="6012000"/>
            <a:ext cx="178920" cy="34452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61" name="CustomShape 24"/>
          <p:cNvSpPr/>
          <p:nvPr/>
        </p:nvSpPr>
        <p:spPr>
          <a:xfrm>
            <a:off x="6300000" y="4705560"/>
            <a:ext cx="1631880" cy="548640"/>
          </a:xfrm>
          <a:prstGeom prst="rect">
            <a:avLst/>
          </a:prstGeom>
          <a:solidFill>
            <a:srgbClr val="FFFFFF"/>
          </a:solidFill>
          <a:ln>
            <a:solidFill>
              <a:srgbClr val="8064A2"/>
            </a:solidFill>
          </a:ln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200" b="0" i="1" strike="noStrike" spc="-1">
                <a:solidFill>
                  <a:srgbClr val="8064A2"/>
                </a:solidFill>
                <a:latin typeface="Calibri"/>
                <a:ea typeface="DejaVu Sans"/>
              </a:rPr>
              <a:t>EntityChanges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8064A2"/>
                </a:solidFill>
                <a:latin typeface="Calibri"/>
                <a:ea typeface="DejaVu Sans"/>
              </a:rPr>
              <a:t>Publisher</a:t>
            </a:r>
            <a:endParaRPr lang="en-US" sz="1600" b="0" strike="noStrike" spc="-1">
              <a:latin typeface="Arial"/>
            </a:endParaRPr>
          </a:p>
        </p:txBody>
      </p:sp>
      <p:sp>
        <p:nvSpPr>
          <p:cNvPr id="62" name="CustomShape 25"/>
          <p:cNvSpPr/>
          <p:nvPr/>
        </p:nvSpPr>
        <p:spPr>
          <a:xfrm>
            <a:off x="5505480" y="4215240"/>
            <a:ext cx="900720" cy="488520"/>
          </a:xfrm>
          <a:prstGeom prst="curvedConnector2">
            <a:avLst/>
          </a:prstGeom>
          <a:noFill/>
          <a:ln w="19050">
            <a:solidFill>
              <a:schemeClr val="accent4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3" name="CustomShape 26"/>
          <p:cNvSpPr/>
          <p:nvPr/>
        </p:nvSpPr>
        <p:spPr>
          <a:xfrm>
            <a:off x="6300000" y="2196573"/>
            <a:ext cx="1573560" cy="496440"/>
          </a:xfrm>
          <a:prstGeom prst="rect">
            <a:avLst/>
          </a:prstGeom>
          <a:solidFill>
            <a:srgbClr val="FFFFFF"/>
          </a:solidFill>
          <a:ln>
            <a:solidFill>
              <a:srgbClr val="666666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200" b="0" i="1" strike="noStrike" spc="-1">
                <a:solidFill>
                  <a:srgbClr val="666666"/>
                </a:solidFill>
                <a:latin typeface="Calibri"/>
                <a:ea typeface="DejaVu Sans"/>
              </a:rPr>
              <a:t>Command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666666"/>
                </a:solidFill>
                <a:latin typeface="Calibri"/>
                <a:ea typeface="DejaVu Sans"/>
              </a:rPr>
              <a:t>Publisher</a:t>
            </a:r>
            <a:br/>
            <a:endParaRPr lang="en-US" sz="1600" b="0" strike="noStrike" spc="-1">
              <a:latin typeface="Arial"/>
            </a:endParaRPr>
          </a:p>
        </p:txBody>
      </p:sp>
      <p:sp>
        <p:nvSpPr>
          <p:cNvPr id="64" name="CustomShape 27"/>
          <p:cNvSpPr/>
          <p:nvPr/>
        </p:nvSpPr>
        <p:spPr>
          <a:xfrm>
            <a:off x="8208000" y="4094280"/>
            <a:ext cx="1631880" cy="548640"/>
          </a:xfrm>
          <a:prstGeom prst="rect">
            <a:avLst/>
          </a:prstGeom>
          <a:gradFill rotWithShape="0">
            <a:gsLst>
              <a:gs pos="0">
                <a:srgbClr val="EEEEEE"/>
              </a:gs>
              <a:gs pos="100000">
                <a:srgbClr val="EEEEEE">
                  <a:alpha val="0"/>
                </a:srgbClr>
              </a:gs>
            </a:gsLst>
            <a:lin ang="5400000"/>
          </a:gradFill>
          <a:ln>
            <a:solidFill>
              <a:srgbClr val="8064A2"/>
            </a:solidFill>
          </a:ln>
          <a:effectLst>
            <a:outerShdw dist="101823" dir="2700000">
              <a:srgbClr val="808080"/>
            </a:outerShdw>
          </a:effectLst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200" b="0" i="1" strike="noStrike" spc="-1">
                <a:solidFill>
                  <a:srgbClr val="8064A2"/>
                </a:solidFill>
                <a:latin typeface="Calibri"/>
                <a:ea typeface="DejaVu Sans"/>
              </a:rPr>
              <a:t>EntityPropertyChange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8064A2"/>
                </a:solidFill>
                <a:latin typeface="Calibri"/>
                <a:ea typeface="DejaVu Sans"/>
              </a:rPr>
              <a:t>Subscriber - SPI</a:t>
            </a:r>
            <a:endParaRPr lang="en-US" sz="1600" b="0" strike="noStrike" spc="-1">
              <a:latin typeface="Arial"/>
            </a:endParaRPr>
          </a:p>
        </p:txBody>
      </p:sp>
      <p:sp>
        <p:nvSpPr>
          <p:cNvPr id="65" name="CustomShape 28"/>
          <p:cNvSpPr/>
          <p:nvPr/>
        </p:nvSpPr>
        <p:spPr>
          <a:xfrm>
            <a:off x="8230320" y="5724000"/>
            <a:ext cx="1631880" cy="548640"/>
          </a:xfrm>
          <a:prstGeom prst="rect">
            <a:avLst/>
          </a:prstGeom>
          <a:gradFill rotWithShape="0">
            <a:gsLst>
              <a:gs pos="0">
                <a:srgbClr val="EEEEEE"/>
              </a:gs>
              <a:gs pos="100000">
                <a:srgbClr val="EEEEEE">
                  <a:alpha val="0"/>
                </a:srgbClr>
              </a:gs>
            </a:gsLst>
            <a:lin ang="5400000"/>
          </a:gradFill>
          <a:ln>
            <a:solidFill>
              <a:srgbClr val="8064A2"/>
            </a:solidFill>
          </a:ln>
          <a:effectLst>
            <a:outerShdw dist="101823" dir="2700000">
              <a:srgbClr val="808080"/>
            </a:outerShdw>
          </a:effectLst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200" b="0" i="1" strike="noStrike" spc="-1">
                <a:solidFill>
                  <a:srgbClr val="8064A2"/>
                </a:solidFill>
                <a:latin typeface="Calibri"/>
                <a:ea typeface="DejaVu Sans"/>
              </a:rPr>
              <a:t>EntityChanges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8064A2"/>
                </a:solidFill>
                <a:latin typeface="Calibri"/>
                <a:ea typeface="DejaVu Sans"/>
              </a:rPr>
              <a:t>Subscriber - SPI</a:t>
            </a:r>
            <a:endParaRPr lang="en-US" sz="1600" b="0" strike="noStrike" spc="-1">
              <a:latin typeface="Arial"/>
            </a:endParaRPr>
          </a:p>
        </p:txBody>
      </p:sp>
      <p:sp>
        <p:nvSpPr>
          <p:cNvPr id="66" name="CustomShape 29"/>
          <p:cNvSpPr/>
          <p:nvPr/>
        </p:nvSpPr>
        <p:spPr>
          <a:xfrm>
            <a:off x="7790400" y="5152680"/>
            <a:ext cx="487800" cy="569520"/>
          </a:xfrm>
          <a:prstGeom prst="curvedConnector2">
            <a:avLst/>
          </a:prstGeom>
          <a:noFill/>
          <a:ln w="19050">
            <a:solidFill>
              <a:schemeClr val="accent4">
                <a:lumMod val="75000"/>
              </a:schemeClr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7" name="CustomShape 30"/>
          <p:cNvSpPr/>
          <p:nvPr/>
        </p:nvSpPr>
        <p:spPr>
          <a:xfrm>
            <a:off x="8136000" y="1332000"/>
            <a:ext cx="1587600" cy="496440"/>
          </a:xfrm>
          <a:prstGeom prst="rect">
            <a:avLst/>
          </a:prstGeom>
          <a:solidFill>
            <a:srgbClr val="EEEEEE"/>
          </a:solidFill>
          <a:ln>
            <a:solidFill>
              <a:srgbClr val="336699"/>
            </a:solidFill>
          </a:ln>
          <a:effectLst>
            <a:outerShdw dist="101823" dir="2700000">
              <a:srgbClr val="808080"/>
            </a:outerShdw>
          </a:effectLst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200" b="0" i="1" strike="noStrike" spc="-1">
                <a:solidFill>
                  <a:srgbClr val="336699"/>
                </a:solidFill>
                <a:latin typeface="Calibri"/>
                <a:ea typeface="DejaVu Sans"/>
              </a:rPr>
              <a:t>Execution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336699"/>
                </a:solidFill>
                <a:latin typeface="Calibri"/>
                <a:ea typeface="DejaVu Sans"/>
              </a:rPr>
              <a:t>Subscriber - SPI</a:t>
            </a:r>
            <a:br/>
            <a:endParaRPr lang="en-US" sz="1600" b="0" strike="noStrike" spc="-1">
              <a:latin typeface="Arial"/>
            </a:endParaRPr>
          </a:p>
        </p:txBody>
      </p:sp>
      <p:sp>
        <p:nvSpPr>
          <p:cNvPr id="68" name="CustomShape 31"/>
          <p:cNvSpPr/>
          <p:nvPr/>
        </p:nvSpPr>
        <p:spPr>
          <a:xfrm>
            <a:off x="7691760" y="2261895"/>
            <a:ext cx="1198440" cy="427680"/>
          </a:xfrm>
          <a:prstGeom prst="curvedConnector2">
            <a:avLst/>
          </a:prstGeom>
          <a:noFill/>
          <a:ln w="19050">
            <a:solidFill>
              <a:srgbClr val="666666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9" name="CustomShape 32"/>
          <p:cNvSpPr/>
          <p:nvPr/>
        </p:nvSpPr>
        <p:spPr>
          <a:xfrm>
            <a:off x="8138880" y="2681493"/>
            <a:ext cx="1579320" cy="496440"/>
          </a:xfrm>
          <a:prstGeom prst="rect">
            <a:avLst/>
          </a:prstGeom>
          <a:solidFill>
            <a:srgbClr val="EEEEEE"/>
          </a:solidFill>
          <a:ln>
            <a:solidFill>
              <a:srgbClr val="666666"/>
            </a:solidFill>
          </a:ln>
          <a:effectLst>
            <a:outerShdw dist="101823" dir="2700000">
              <a:srgbClr val="808080"/>
            </a:outerShdw>
          </a:effectLst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200" b="0" i="1" strike="noStrike" spc="-1">
                <a:solidFill>
                  <a:srgbClr val="666666"/>
                </a:solidFill>
                <a:latin typeface="Calibri"/>
                <a:ea typeface="DejaVu Sans"/>
              </a:rPr>
              <a:t>Command</a:t>
            </a:r>
            <a:endParaRPr lang="en-US" sz="12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666666"/>
                </a:solidFill>
                <a:latin typeface="Calibri"/>
                <a:ea typeface="DejaVu Sans"/>
              </a:rPr>
              <a:t>Subscriber - SPI</a:t>
            </a:r>
            <a:br/>
            <a:endParaRPr lang="en-US" sz="1600" b="0" strike="noStrike" spc="-1">
              <a:latin typeface="Arial"/>
            </a:endParaRPr>
          </a:p>
        </p:txBody>
      </p:sp>
      <p:sp>
        <p:nvSpPr>
          <p:cNvPr id="70" name="CustomShape 33"/>
          <p:cNvSpPr/>
          <p:nvPr/>
        </p:nvSpPr>
        <p:spPr>
          <a:xfrm rot="16206000" flipH="1">
            <a:off x="5761499" y="1926716"/>
            <a:ext cx="170940" cy="895266"/>
          </a:xfrm>
          <a:prstGeom prst="curvedConnector3">
            <a:avLst>
              <a:gd name="adj1" fmla="val 50000"/>
            </a:avLst>
          </a:prstGeom>
          <a:noFill/>
          <a:ln w="19050">
            <a:solidFill>
              <a:srgbClr val="808080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1" name="CustomShape 34"/>
          <p:cNvSpPr/>
          <p:nvPr/>
        </p:nvSpPr>
        <p:spPr>
          <a:xfrm>
            <a:off x="8263800" y="3475440"/>
            <a:ext cx="1667160" cy="5918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8064A2"/>
                </a:solidFill>
                <a:latin typeface="Calibri"/>
                <a:ea typeface="DejaVu Sans"/>
              </a:rPr>
              <a:t>receive pre-post property </a:t>
            </a:r>
            <a:endParaRPr lang="en-US" sz="11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8064A2"/>
                </a:solidFill>
                <a:latin typeface="Calibri"/>
                <a:ea typeface="DejaVu Sans"/>
              </a:rPr>
              <a:t>values for each </a:t>
            </a:r>
            <a:endParaRPr lang="en-US" sz="11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8064A2"/>
                </a:solidFill>
                <a:latin typeface="Calibri"/>
                <a:ea typeface="DejaVu Sans"/>
              </a:rPr>
              <a:t>changed entity</a:t>
            </a:r>
            <a:endParaRPr lang="en-US" sz="1100" b="0" strike="noStrike" spc="-1">
              <a:latin typeface="Arial"/>
            </a:endParaRPr>
          </a:p>
        </p:txBody>
      </p:sp>
      <p:sp>
        <p:nvSpPr>
          <p:cNvPr id="72" name="CustomShape 35"/>
          <p:cNvSpPr/>
          <p:nvPr/>
        </p:nvSpPr>
        <p:spPr>
          <a:xfrm>
            <a:off x="8203320" y="5023440"/>
            <a:ext cx="1683720" cy="5918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8064A2"/>
                </a:solidFill>
                <a:latin typeface="Calibri"/>
                <a:ea typeface="DejaVu Sans"/>
              </a:rPr>
              <a:t>receive the entire set of </a:t>
            </a:r>
            <a:endParaRPr lang="en-US" sz="11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8064A2"/>
                </a:solidFill>
                <a:latin typeface="Calibri"/>
                <a:ea typeface="DejaVu Sans"/>
              </a:rPr>
              <a:t>changed entities, </a:t>
            </a:r>
            <a:endParaRPr lang="en-US" sz="1100" b="0" strike="noStrike" spc="-1">
              <a:latin typeface="Arial"/>
            </a:endParaRPr>
          </a:p>
          <a:p>
            <a:pPr>
              <a:lnSpc>
                <a:spcPct val="100000"/>
              </a:lnSpc>
            </a:pPr>
            <a:r>
              <a:rPr lang="en-GB" sz="1100" b="0" strike="noStrike" spc="-1">
                <a:solidFill>
                  <a:srgbClr val="8064A2"/>
                </a:solidFill>
                <a:latin typeface="Calibri"/>
                <a:ea typeface="DejaVu Sans"/>
              </a:rPr>
              <a:t>serializable as ChangesDto</a:t>
            </a:r>
            <a:endParaRPr lang="en-US" sz="1100" b="0" strike="noStrike" spc="-1">
              <a:latin typeface="Arial"/>
            </a:endParaRPr>
          </a:p>
        </p:txBody>
      </p:sp>
      <p:sp>
        <p:nvSpPr>
          <p:cNvPr id="73" name="CustomShape 36"/>
          <p:cNvSpPr/>
          <p:nvPr/>
        </p:nvSpPr>
        <p:spPr>
          <a:xfrm>
            <a:off x="2880000" y="2628000"/>
            <a:ext cx="3058200" cy="538200"/>
          </a:xfrm>
          <a:prstGeom prst="rect">
            <a:avLst/>
          </a:prstGeom>
          <a:noFill/>
          <a:ln>
            <a:solidFill>
              <a:srgbClr val="FF99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tIns="45000" rIns="90000" bIns="45000">
            <a:noAutofit/>
          </a:bodyPr>
          <a:lstStyle/>
          <a:p>
            <a:pPr>
              <a:lnSpc>
                <a:spcPct val="100000"/>
              </a:lnSpc>
            </a:pPr>
            <a:r>
              <a:rPr lang="en-GB" sz="1600" b="0" i="1" strike="noStrike" spc="-1">
                <a:solidFill>
                  <a:srgbClr val="F79646"/>
                </a:solidFill>
                <a:latin typeface="Calibri"/>
                <a:ea typeface="DejaVu Sans"/>
              </a:rPr>
              <a:t>Persistence Layer</a:t>
            </a:r>
            <a:endParaRPr lang="en-US" sz="1600" b="0" strike="noStrike" spc="-1">
              <a:latin typeface="Arial"/>
            </a:endParaRPr>
          </a:p>
        </p:txBody>
      </p:sp>
      <p:sp>
        <p:nvSpPr>
          <p:cNvPr id="74" name="CustomShape 37"/>
          <p:cNvSpPr/>
          <p:nvPr/>
        </p:nvSpPr>
        <p:spPr>
          <a:xfrm flipH="1">
            <a:off x="5110560" y="3168000"/>
            <a:ext cx="360" cy="699120"/>
          </a:xfrm>
          <a:custGeom>
            <a:avLst/>
            <a:gdLst/>
            <a:ahLst/>
            <a:cxn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19050">
            <a:solidFill>
              <a:srgbClr val="F79646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5" name="CustomShape 38"/>
          <p:cNvSpPr/>
          <p:nvPr/>
        </p:nvSpPr>
        <p:spPr>
          <a:xfrm>
            <a:off x="180360" y="2498760"/>
            <a:ext cx="1138320" cy="5918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none"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GB" sz="1100" b="0" strike="noStrike" spc="-1">
                <a:solidFill>
                  <a:srgbClr val="666666"/>
                </a:solidFill>
                <a:latin typeface="Calibri"/>
                <a:ea typeface="DejaVu Sans"/>
              </a:rPr>
              <a:t>async execuction</a:t>
            </a:r>
            <a:endParaRPr lang="en-US" sz="11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lang="en-GB" sz="1100" b="0" strike="noStrike" spc="-1">
                <a:solidFill>
                  <a:srgbClr val="666666"/>
                </a:solidFill>
                <a:latin typeface="Calibri"/>
                <a:ea typeface="DejaVu Sans"/>
              </a:rPr>
              <a:t>via</a:t>
            </a:r>
            <a:endParaRPr lang="en-US" sz="11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lang="en-GB" sz="1100" b="0" strike="noStrike" spc="-1">
                <a:solidFill>
                  <a:srgbClr val="666666"/>
                </a:solidFill>
                <a:latin typeface="Calibri"/>
                <a:ea typeface="DejaVu Sans"/>
              </a:rPr>
              <a:t>WrapperFactory</a:t>
            </a:r>
            <a:endParaRPr lang="en-US" sz="1100" b="0" strike="noStrike" spc="-1">
              <a:latin typeface="Arial"/>
            </a:endParaRPr>
          </a:p>
        </p:txBody>
      </p:sp>
      <p:sp>
        <p:nvSpPr>
          <p:cNvPr id="76" name="CustomShape 39"/>
          <p:cNvSpPr/>
          <p:nvPr/>
        </p:nvSpPr>
        <p:spPr>
          <a:xfrm rot="5400000">
            <a:off x="931320" y="2694240"/>
            <a:ext cx="784800" cy="3960"/>
          </a:xfrm>
          <a:prstGeom prst="curvedConnector3">
            <a:avLst>
              <a:gd name="adj1" fmla="val 50000"/>
            </a:avLst>
          </a:prstGeom>
          <a:noFill/>
          <a:ln w="19050">
            <a:solidFill>
              <a:srgbClr val="808080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7" name="CustomShape 40"/>
          <p:cNvSpPr/>
          <p:nvPr/>
        </p:nvSpPr>
        <p:spPr>
          <a:xfrm>
            <a:off x="3888000" y="2412000"/>
            <a:ext cx="360" cy="214200"/>
          </a:xfrm>
          <a:custGeom>
            <a:avLst/>
            <a:gdLst/>
            <a:ahLst/>
            <a:cxn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>
            <a:solidFill>
              <a:srgbClr val="4F81BD"/>
            </a:solidFill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8" name="CustomShape 41"/>
          <p:cNvSpPr/>
          <p:nvPr/>
        </p:nvSpPr>
        <p:spPr>
          <a:xfrm>
            <a:off x="7747560" y="895320"/>
            <a:ext cx="1198440" cy="427680"/>
          </a:xfrm>
          <a:prstGeom prst="curvedConnector2">
            <a:avLst/>
          </a:prstGeom>
          <a:noFill/>
          <a:ln w="19050">
            <a:solidFill>
              <a:srgbClr val="336699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79" name="CustomShape 42"/>
          <p:cNvSpPr/>
          <p:nvPr/>
        </p:nvSpPr>
        <p:spPr>
          <a:xfrm>
            <a:off x="4964760" y="4397760"/>
            <a:ext cx="1080" cy="678240"/>
          </a:xfrm>
          <a:prstGeom prst="curvedConnector2">
            <a:avLst/>
          </a:prstGeom>
          <a:noFill/>
          <a:ln w="19050">
            <a:solidFill>
              <a:schemeClr val="accent4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0" name="CustomShape 43"/>
          <p:cNvSpPr/>
          <p:nvPr/>
        </p:nvSpPr>
        <p:spPr>
          <a:xfrm flipH="1">
            <a:off x="5285160" y="4397760"/>
            <a:ext cx="4320" cy="678240"/>
          </a:xfrm>
          <a:prstGeom prst="curvedConnector2">
            <a:avLst/>
          </a:prstGeom>
          <a:noFill/>
          <a:ln w="19050">
            <a:solidFill>
              <a:schemeClr val="accent4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1" name="CustomShape 44"/>
          <p:cNvSpPr/>
          <p:nvPr/>
        </p:nvSpPr>
        <p:spPr>
          <a:xfrm flipH="1">
            <a:off x="2373120" y="2296800"/>
            <a:ext cx="11520" cy="2774520"/>
          </a:xfrm>
          <a:prstGeom prst="curvedConnector2">
            <a:avLst/>
          </a:prstGeom>
          <a:noFill/>
          <a:ln w="19050">
            <a:solidFill>
              <a:srgbClr val="336699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2" name="CustomShape 45"/>
          <p:cNvSpPr/>
          <p:nvPr/>
        </p:nvSpPr>
        <p:spPr>
          <a:xfrm>
            <a:off x="2052000" y="5077440"/>
            <a:ext cx="934200" cy="573120"/>
          </a:xfrm>
          <a:prstGeom prst="rect">
            <a:avLst/>
          </a:prstGeom>
          <a:solidFill>
            <a:srgbClr val="669966"/>
          </a:solidFill>
          <a:ln>
            <a:solidFill>
              <a:srgbClr val="377F92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GB" sz="1200" b="0" strike="noStrike" spc="-1">
                <a:solidFill>
                  <a:srgbClr val="FFFFFF"/>
                </a:solidFill>
                <a:latin typeface="Calibri"/>
                <a:ea typeface="DejaVu Sans"/>
              </a:rPr>
              <a:t>Domain</a:t>
            </a:r>
            <a:endParaRPr lang="en-US" sz="12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lang="en-GB" sz="1200" b="0" strike="noStrike" spc="-1">
                <a:solidFill>
                  <a:srgbClr val="FFFFFF"/>
                </a:solidFill>
                <a:latin typeface="Calibri"/>
                <a:ea typeface="DejaVu Sans"/>
              </a:rPr>
              <a:t>Event</a:t>
            </a:r>
            <a:endParaRPr lang="en-US" sz="1200" b="0" strike="noStrike" spc="-1">
              <a:latin typeface="Arial"/>
            </a:endParaRPr>
          </a:p>
        </p:txBody>
      </p:sp>
      <p:sp>
        <p:nvSpPr>
          <p:cNvPr id="83" name="CustomShape 46"/>
          <p:cNvSpPr/>
          <p:nvPr/>
        </p:nvSpPr>
        <p:spPr>
          <a:xfrm>
            <a:off x="684000" y="4428000"/>
            <a:ext cx="1798560" cy="4244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GB" sz="1100" b="0" strike="noStrike" spc="-1">
                <a:solidFill>
                  <a:srgbClr val="336699"/>
                </a:solidFill>
                <a:latin typeface="Calibri"/>
                <a:ea typeface="DejaVu Sans"/>
              </a:rPr>
              <a:t>broadcast domain-events</a:t>
            </a:r>
            <a:endParaRPr lang="en-US" sz="1100" b="0" strike="noStrike" spc="-1">
              <a:latin typeface="Arial"/>
            </a:endParaRPr>
          </a:p>
          <a:p>
            <a:pPr algn="ctr">
              <a:lnSpc>
                <a:spcPct val="100000"/>
              </a:lnSpc>
            </a:pPr>
            <a:r>
              <a:rPr lang="en-GB" sz="1100" b="0" strike="noStrike" spc="-1">
                <a:solidFill>
                  <a:srgbClr val="336699"/>
                </a:solidFill>
                <a:latin typeface="Calibri"/>
                <a:ea typeface="DejaVu Sans"/>
              </a:rPr>
              <a:t>through EventBus</a:t>
            </a:r>
            <a:endParaRPr lang="en-US" sz="1100" b="0" strike="noStrike" spc="-1">
              <a:latin typeface="Arial"/>
            </a:endParaRPr>
          </a:p>
        </p:txBody>
      </p:sp>
      <p:sp>
        <p:nvSpPr>
          <p:cNvPr id="84" name="CustomShape 47"/>
          <p:cNvSpPr/>
          <p:nvPr/>
        </p:nvSpPr>
        <p:spPr>
          <a:xfrm flipH="1">
            <a:off x="2660760" y="2289960"/>
            <a:ext cx="360" cy="2776680"/>
          </a:xfrm>
          <a:prstGeom prst="curvedConnector2">
            <a:avLst/>
          </a:prstGeom>
          <a:noFill/>
          <a:ln w="19050">
            <a:solidFill>
              <a:srgbClr val="336699"/>
            </a:solidFill>
            <a:prstDash val="sysDash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6" name="TextShape 49"/>
          <p:cNvSpPr txBox="1"/>
          <p:nvPr/>
        </p:nvSpPr>
        <p:spPr>
          <a:xfrm>
            <a:off x="360000" y="5904772"/>
            <a:ext cx="7200000" cy="479160"/>
          </a:xfrm>
          <a:prstGeom prst="rect">
            <a:avLst/>
          </a:prstGeom>
          <a:noFill/>
          <a:ln w="0">
            <a:noFill/>
          </a:ln>
        </p:spPr>
        <p:txBody>
          <a:bodyPr lIns="90000" tIns="45000" rIns="90000" bIns="45000">
            <a:noAutofit/>
          </a:bodyPr>
          <a:lstStyle/>
          <a:p>
            <a:r>
              <a:rPr lang="en-US" sz="900" b="0" strike="noStrike" spc="-1" baseline="33000">
                <a:latin typeface="Courier New"/>
              </a:rPr>
              <a:t>1</a:t>
            </a:r>
            <a:r>
              <a:rPr lang="en-US" sz="900" b="0" strike="noStrike" spc="-1">
                <a:latin typeface="Courier New"/>
              </a:rPr>
              <a:t> @Action/@Property(commandPublishing=ENABLED/DISABLED)</a:t>
            </a:r>
            <a:r>
              <a:rPr lang="en-US" sz="900" b="0" strike="noStrike" spc="-1">
                <a:latin typeface="Consolas"/>
              </a:rPr>
              <a:t> </a:t>
            </a:r>
            <a:r>
              <a:rPr lang="en-US" sz="900" b="0" strike="noStrike" spc="-1">
                <a:latin typeface="Calibri Light"/>
              </a:rPr>
              <a:t>... affects Command publishing</a:t>
            </a:r>
            <a:endParaRPr lang="en-US" sz="900" b="0" strike="noStrike" spc="-1">
              <a:latin typeface="Consolas"/>
            </a:endParaRPr>
          </a:p>
          <a:p>
            <a:r>
              <a:rPr lang="en-US" sz="900" b="0" strike="noStrike" spc="-1" baseline="33000">
                <a:latin typeface="Courier New"/>
              </a:rPr>
              <a:t>2</a:t>
            </a:r>
            <a:r>
              <a:rPr lang="en-US" sz="900" b="0" strike="noStrike" spc="-1">
                <a:latin typeface="Courier New"/>
              </a:rPr>
              <a:t> @Action/@Property(executionPublishing=ENABLED/DISABLED)</a:t>
            </a:r>
            <a:r>
              <a:rPr lang="en-US" sz="900" b="0" strike="noStrike" spc="-1">
                <a:latin typeface="Consolas"/>
              </a:rPr>
              <a:t> </a:t>
            </a:r>
            <a:r>
              <a:rPr lang="en-US" sz="900" b="0" strike="noStrike" spc="-1">
                <a:latin typeface="Calibri Light"/>
              </a:rPr>
              <a:t>... affects Execution publishing</a:t>
            </a:r>
            <a:endParaRPr lang="en-US" sz="900" b="0" strike="noStrike" spc="-1">
              <a:latin typeface="Consolas"/>
            </a:endParaRPr>
          </a:p>
          <a:p>
            <a:r>
              <a:rPr lang="en-US" sz="900" b="0" strike="noStrike" spc="-1" baseline="33000">
                <a:latin typeface="Courier New"/>
              </a:rPr>
              <a:t>3</a:t>
            </a:r>
            <a:r>
              <a:rPr lang="en-US" sz="900" b="0" strike="noStrike" spc="-1">
                <a:latin typeface="Courier New"/>
              </a:rPr>
              <a:t> @DomainObject(entityChangePublishing=ENABLED/DISABLED)</a:t>
            </a:r>
            <a:r>
              <a:rPr lang="en-US" sz="900" b="0" strike="noStrike" spc="-1">
                <a:latin typeface="Consolas"/>
              </a:rPr>
              <a:t> </a:t>
            </a:r>
            <a:r>
              <a:rPr lang="en-US" sz="900" b="0" strike="noStrike" spc="-1">
                <a:latin typeface="Calibri Light"/>
              </a:rPr>
              <a:t>... affects publishing of entity changes</a:t>
            </a:r>
            <a:endParaRPr lang="en-US" sz="900" b="0" strike="noStrike" spc="-1">
              <a:latin typeface="Consola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182</Words>
  <Application>Microsoft Office PowerPoint</Application>
  <PresentationFormat>Custom</PresentationFormat>
  <Paragraphs>58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9" baseType="lpstr">
      <vt:lpstr>Arial</vt:lpstr>
      <vt:lpstr>Calibri</vt:lpstr>
      <vt:lpstr>Calibri Light</vt:lpstr>
      <vt:lpstr>Consolas</vt:lpstr>
      <vt:lpstr>Courier New</vt:lpstr>
      <vt:lpstr>Symbol</vt:lpstr>
      <vt:lpstr>Wingdings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Dan Haywood</dc:creator>
  <dc:description/>
  <cp:lastModifiedBy>Dan Haywood</cp:lastModifiedBy>
  <cp:revision>41</cp:revision>
  <dcterms:created xsi:type="dcterms:W3CDTF">2016-05-13T11:03:52Z</dcterms:created>
  <dcterms:modified xsi:type="dcterms:W3CDTF">2023-03-12T11:05:55Z</dcterms:modified>
  <dc:language>de-AT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Custom</vt:lpwstr>
  </property>
  <property fmtid="{D5CDD505-2E9C-101B-9397-08002B2CF9AE}" pid="9" name="ScaleCrop">
    <vt:bool>false</vt:bool>
  </property>
  <property fmtid="{D5CDD505-2E9C-101B-9397-08002B2CF9AE}" pid="10" name="ShareDoc">
    <vt:bool>false</vt:bool>
  </property>
  <property fmtid="{D5CDD505-2E9C-101B-9397-08002B2CF9AE}" pid="11" name="Slides">
    <vt:i4>1</vt:i4>
  </property>
</Properties>
</file>